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Lexend" pitchFamily="2" charset="77"/>
      <p:regular r:id="rId14"/>
      <p:bold r:id="rId15"/>
    </p:embeddedFont>
    <p:embeddedFont>
      <p:font typeface="Lexend Medium" pitchFamily="2" charset="77"/>
      <p:regular r:id="rId16"/>
      <p:bold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Medium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9" d="100"/>
          <a:sy n="139" d="100"/>
        </p:scale>
        <p:origin x="176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224dacd6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224dacd6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24d27c0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24d27c0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4bc9181f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4bc9181f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224dacd6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224dacd6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2318c10b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2318c10b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2318c10b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2318c10b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2318c10b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2318c10b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2318c10b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2318c10b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4bc9181f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4bc9181f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2318c10b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2318c10b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fb32fa8b9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fb32fa8b9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4759" y="738725"/>
            <a:ext cx="1871992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0" y="900300"/>
            <a:ext cx="9144000" cy="3299400"/>
          </a:xfrm>
          <a:prstGeom prst="rect">
            <a:avLst/>
          </a:prstGeom>
          <a:solidFill>
            <a:srgbClr val="AF20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0" y="4199800"/>
            <a:ext cx="9144000" cy="9438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74225" y="4199800"/>
            <a:ext cx="27807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Axel Barbelanne</a:t>
            </a:r>
            <a:b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Tony Raffoul</a:t>
            </a:r>
            <a:b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Charbel Raffoul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Elias Panner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903650" y="2671675"/>
            <a:ext cx="53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Taking insights about financial data into the AI-age.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" name="Google Shape;72;p13"/>
          <p:cNvCxnSpPr/>
          <p:nvPr/>
        </p:nvCxnSpPr>
        <p:spPr>
          <a:xfrm>
            <a:off x="1719300" y="2571750"/>
            <a:ext cx="5705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3"/>
          <p:cNvSpPr txBox="1"/>
          <p:nvPr/>
        </p:nvSpPr>
        <p:spPr>
          <a:xfrm>
            <a:off x="6250150" y="4613200"/>
            <a:ext cx="27807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March 19-21, 2025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75" y="275697"/>
            <a:ext cx="328625" cy="3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23" y="299548"/>
            <a:ext cx="1012951" cy="2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title="Screenshot 2025-03-20 at 23.35.07-Photoroom.png"/>
          <p:cNvPicPr preferRelativeResize="0"/>
          <p:nvPr/>
        </p:nvPicPr>
        <p:blipFill rotWithShape="1">
          <a:blip r:embed="rId5">
            <a:alphaModFix/>
          </a:blip>
          <a:srcRect t="12320" b="7934"/>
          <a:stretch/>
        </p:blipFill>
        <p:spPr>
          <a:xfrm>
            <a:off x="2604813" y="1615900"/>
            <a:ext cx="3934374" cy="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Appendix: Under the Hood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018600" y="2781875"/>
            <a:ext cx="1794600" cy="587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RAG LLM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698450" y="1606100"/>
            <a:ext cx="2169000" cy="918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Direct </a:t>
            </a:r>
            <a:br>
              <a:rPr lang="de"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latin typeface="Roboto"/>
                <a:ea typeface="Roboto"/>
                <a:cs typeface="Roboto"/>
                <a:sym typeface="Roboto"/>
              </a:rPr>
              <a:t>Interaction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704950" y="3744075"/>
            <a:ext cx="2169000" cy="88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Action Points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23"/>
          <p:cNvCxnSpPr>
            <a:stCxn id="186" idx="3"/>
          </p:cNvCxnSpPr>
          <p:nvPr/>
        </p:nvCxnSpPr>
        <p:spPr>
          <a:xfrm rot="10800000" flipH="1">
            <a:off x="3813200" y="2138525"/>
            <a:ext cx="1886100" cy="936900"/>
          </a:xfrm>
          <a:prstGeom prst="curvedConnector3">
            <a:avLst>
              <a:gd name="adj1" fmla="val 564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3"/>
          <p:cNvCxnSpPr>
            <a:stCxn id="188" idx="1"/>
          </p:cNvCxnSpPr>
          <p:nvPr/>
        </p:nvCxnSpPr>
        <p:spPr>
          <a:xfrm rot="10800000">
            <a:off x="3810750" y="3207975"/>
            <a:ext cx="1894200" cy="977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23" y="2060298"/>
            <a:ext cx="1012951" cy="2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162" y="3676600"/>
            <a:ext cx="595482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25" y="2545300"/>
            <a:ext cx="767700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460950" y="3222700"/>
            <a:ext cx="1012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data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409500" y="1407613"/>
            <a:ext cx="101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SIX API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Financial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09500" y="4272100"/>
            <a:ext cx="101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SerpApi</a:t>
            </a: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4150" y="2856700"/>
            <a:ext cx="437475" cy="43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3"/>
          <p:cNvCxnSpPr>
            <a:stCxn id="193" idx="0"/>
            <a:endCxn id="195" idx="1"/>
          </p:cNvCxnSpPr>
          <p:nvPr/>
        </p:nvCxnSpPr>
        <p:spPr>
          <a:xfrm rot="-5400000">
            <a:off x="1235825" y="1371550"/>
            <a:ext cx="845100" cy="1502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3"/>
          <p:cNvCxnSpPr>
            <a:stCxn id="194" idx="2"/>
            <a:endCxn id="196" idx="1"/>
          </p:cNvCxnSpPr>
          <p:nvPr/>
        </p:nvCxnSpPr>
        <p:spPr>
          <a:xfrm rot="-5400000" flipH="1">
            <a:off x="1209900" y="3365050"/>
            <a:ext cx="957000" cy="1442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3"/>
          <p:cNvCxnSpPr>
            <a:stCxn id="191" idx="2"/>
            <a:endCxn id="186" idx="0"/>
          </p:cNvCxnSpPr>
          <p:nvPr/>
        </p:nvCxnSpPr>
        <p:spPr>
          <a:xfrm rot="-5400000" flipH="1">
            <a:off x="2695848" y="2561273"/>
            <a:ext cx="440700" cy="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3"/>
          <p:cNvCxnSpPr>
            <a:stCxn id="192" idx="0"/>
            <a:endCxn id="186" idx="2"/>
          </p:cNvCxnSpPr>
          <p:nvPr/>
        </p:nvCxnSpPr>
        <p:spPr>
          <a:xfrm rot="-5400000">
            <a:off x="2762453" y="3522550"/>
            <a:ext cx="307500" cy="6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3793950" y="1922725"/>
            <a:ext cx="1911000" cy="935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3" name="Google Shape;203;p23"/>
          <p:cNvPicPr preferRelativeResize="0"/>
          <p:nvPr/>
        </p:nvPicPr>
        <p:blipFill rotWithShape="1">
          <a:blip r:embed="rId7">
            <a:alphaModFix/>
          </a:blip>
          <a:srcRect l="12913" t="20832" r="12570" b="17678"/>
          <a:stretch/>
        </p:blipFill>
        <p:spPr>
          <a:xfrm>
            <a:off x="7077000" y="1819404"/>
            <a:ext cx="595500" cy="49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250" y="3922062"/>
            <a:ext cx="527226" cy="52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3"/>
          <p:cNvCxnSpPr>
            <a:endCxn id="186" idx="1"/>
          </p:cNvCxnSpPr>
          <p:nvPr/>
        </p:nvCxnSpPr>
        <p:spPr>
          <a:xfrm>
            <a:off x="1348700" y="3075425"/>
            <a:ext cx="66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450" y="19589"/>
            <a:ext cx="6321551" cy="5123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would you trust with your money?</a:t>
            </a:r>
            <a:endParaRPr sz="27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4" title="wealth_manager_u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50" y="1508600"/>
            <a:ext cx="2623450" cy="2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987673" y="4132050"/>
            <a:ext cx="283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Montserrat"/>
                <a:ea typeface="Montserrat"/>
                <a:cs typeface="Montserrat"/>
                <a:sym typeface="Montserrat"/>
              </a:rPr>
              <a:t>Urs</a:t>
            </a:r>
            <a:br>
              <a:rPr lang="de" b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>
                <a:latin typeface="Montserrat Medium"/>
                <a:ea typeface="Montserrat Medium"/>
                <a:cs typeface="Montserrat Medium"/>
                <a:sym typeface="Montserrat Medium"/>
              </a:rPr>
              <a:t>20 yrs in wealth management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312948" y="4132050"/>
            <a:ext cx="283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Montserrat"/>
                <a:ea typeface="Montserrat"/>
                <a:cs typeface="Montserrat"/>
                <a:sym typeface="Montserrat"/>
              </a:rPr>
              <a:t>Some startup AI tool</a:t>
            </a:r>
            <a:br>
              <a:rPr lang="de" b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>
                <a:latin typeface="Montserrat Medium"/>
                <a:ea typeface="Montserrat Medium"/>
                <a:cs typeface="Montserrat Medium"/>
                <a:sym typeface="Montserrat Medium"/>
              </a:rPr>
              <a:t>est. 2025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6" name="Google Shape;86;p14" title="wealth_manager_AI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925" y="1430900"/>
            <a:ext cx="2623450" cy="2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3156298" y="2261775"/>
            <a:ext cx="283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 b="1">
                <a:latin typeface="Montserrat"/>
                <a:ea typeface="Montserrat"/>
                <a:cs typeface="Montserrat"/>
                <a:sym typeface="Montserrat"/>
              </a:rPr>
              <a:t>VS</a:t>
            </a:r>
            <a:endParaRPr sz="4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9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stressful life of a Wealth Manager</a:t>
            </a:r>
            <a:endParaRPr sz="29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6" title="wealth_manag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73" y="1780423"/>
            <a:ext cx="2614825" cy="26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6149875" y="2658550"/>
            <a:ext cx="994200" cy="85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/>
          <p:nvPr/>
        </p:nvSpPr>
        <p:spPr>
          <a:xfrm rot="1922412">
            <a:off x="6193220" y="3827522"/>
            <a:ext cx="994130" cy="85853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/>
          <p:nvPr/>
        </p:nvSpPr>
        <p:spPr>
          <a:xfrm rot="-1537301">
            <a:off x="6193200" y="1515359"/>
            <a:ext cx="994156" cy="85836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/>
          <p:nvPr/>
        </p:nvSpPr>
        <p:spPr>
          <a:xfrm rot="10800000">
            <a:off x="1956650" y="2658550"/>
            <a:ext cx="994200" cy="858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 rot="-9437781">
            <a:off x="1956690" y="1515390"/>
            <a:ext cx="994132" cy="85830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/>
          <p:nvPr/>
        </p:nvSpPr>
        <p:spPr>
          <a:xfrm rot="8858014">
            <a:off x="1956677" y="3716566"/>
            <a:ext cx="994149" cy="85848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294950" y="1505325"/>
            <a:ext cx="153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CRM tool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49450" y="2880100"/>
            <a:ext cx="153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PMS tool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22150" y="4254875"/>
            <a:ext cx="153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market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7478325" y="1505325"/>
            <a:ext cx="153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newsfeed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7478325" y="2880100"/>
            <a:ext cx="153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scattered dashboards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7478325" y="4059025"/>
            <a:ext cx="1534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latin typeface="Montserrat"/>
                <a:ea typeface="Montserrat"/>
                <a:cs typeface="Montserrat"/>
                <a:sym typeface="Montserrat"/>
              </a:rPr>
              <a:t>clients’ historical data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Building on SIX’s expertise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091825" y="4254325"/>
            <a:ext cx="476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latin typeface="Montserrat"/>
                <a:ea typeface="Montserrat"/>
                <a:cs typeface="Montserrat"/>
                <a:sym typeface="Montserrat"/>
              </a:rPr>
              <a:t>How can we take it to the next level?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r="3222"/>
          <a:stretch/>
        </p:blipFill>
        <p:spPr>
          <a:xfrm>
            <a:off x="0" y="1253400"/>
            <a:ext cx="8849050" cy="2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6559150" y="1253400"/>
            <a:ext cx="2328600" cy="3890100"/>
          </a:xfrm>
          <a:prstGeom prst="rect">
            <a:avLst/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9149" y="1253400"/>
            <a:ext cx="2123901" cy="36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Solution: FinancePro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313" y="1253399"/>
            <a:ext cx="6757371" cy="38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5715900" y="3348675"/>
            <a:ext cx="3428100" cy="1117800"/>
          </a:xfrm>
          <a:prstGeom prst="rect">
            <a:avLst/>
          </a:prstGeom>
          <a:solidFill>
            <a:srgbClr val="AF201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5995500" y="3468975"/>
            <a:ext cx="3148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Client-Centric Design</a:t>
            </a:r>
            <a:br>
              <a:rPr lang="de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Real-time Insight</a:t>
            </a:r>
            <a:br>
              <a:rPr lang="de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Seamless Integration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ncePro_Demo">
            <a:hlinkClick r:id="" action="ppaction://media"/>
            <a:extLst>
              <a:ext uri="{FF2B5EF4-FFF2-40B4-BE49-F238E27FC236}">
                <a16:creationId xmlns:a16="http://schemas.microsoft.com/office/drawing/2014/main" id="{48819867-215D-1994-8519-421BFC95DF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19" y="0"/>
            <a:ext cx="894556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25" y="1253400"/>
            <a:ext cx="6095746" cy="358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0"/>
          <p:cNvCxnSpPr/>
          <p:nvPr/>
        </p:nvCxnSpPr>
        <p:spPr>
          <a:xfrm flipH="1">
            <a:off x="1358525" y="3963400"/>
            <a:ext cx="755700" cy="472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20"/>
          <p:cNvSpPr txBox="1"/>
          <p:nvPr/>
        </p:nvSpPr>
        <p:spPr>
          <a:xfrm>
            <a:off x="460950" y="4404600"/>
            <a:ext cx="130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Charbel</a:t>
            </a:r>
            <a:b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EPFL, </a:t>
            </a:r>
            <a:r>
              <a:rPr lang="de" sz="18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CS</a:t>
            </a:r>
            <a:endParaRPr sz="1800"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 rot="10800000">
            <a:off x="1476375" y="2050025"/>
            <a:ext cx="2145300" cy="5136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0"/>
          <p:cNvSpPr txBox="1"/>
          <p:nvPr/>
        </p:nvSpPr>
        <p:spPr>
          <a:xfrm>
            <a:off x="223625" y="1550425"/>
            <a:ext cx="130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Tony</a:t>
            </a:r>
            <a:b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ETHZ, </a:t>
            </a:r>
            <a:r>
              <a:rPr lang="de" sz="18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EE</a:t>
            </a:r>
            <a:endParaRPr sz="1800"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flipH="1">
            <a:off x="5319750" y="1776775"/>
            <a:ext cx="2360400" cy="4557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/>
          <p:nvPr/>
        </p:nvSpPr>
        <p:spPr>
          <a:xfrm>
            <a:off x="7503900" y="1311025"/>
            <a:ext cx="164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Elias</a:t>
            </a:r>
            <a:b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TU Wien, </a:t>
            </a:r>
            <a:r>
              <a:rPr lang="de" sz="18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Business Informatics</a:t>
            </a:r>
            <a:endParaRPr sz="1800"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 rot="10800000">
            <a:off x="6225800" y="3776450"/>
            <a:ext cx="1470900" cy="2532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0"/>
          <p:cNvSpPr txBox="1"/>
          <p:nvPr/>
        </p:nvSpPr>
        <p:spPr>
          <a:xfrm>
            <a:off x="7619875" y="3652375"/>
            <a:ext cx="164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Axel,</a:t>
            </a:r>
            <a:b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ETHZ, </a:t>
            </a:r>
            <a:r>
              <a:rPr lang="de" sz="1800" i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Robotics</a:t>
            </a:r>
            <a:endParaRPr sz="1800" i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0" y="0"/>
            <a:ext cx="9144000" cy="12534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60950" y="358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Next Step</a:t>
            </a:r>
            <a:endParaRPr sz="3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1" title="wealth_manager_u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50" y="1381000"/>
            <a:ext cx="2623450" cy="2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987673" y="4132050"/>
            <a:ext cx="283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Montserrat"/>
                <a:ea typeface="Montserrat"/>
                <a:cs typeface="Montserrat"/>
                <a:sym typeface="Montserrat"/>
              </a:rPr>
              <a:t>Urs</a:t>
            </a:r>
            <a:br>
              <a:rPr lang="de" b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>
                <a:latin typeface="Montserrat Medium"/>
                <a:ea typeface="Montserrat Medium"/>
                <a:cs typeface="Montserrat Medium"/>
                <a:sym typeface="Montserrat Medium"/>
              </a:rPr>
              <a:t>20 yrs in wealth management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312948" y="4132050"/>
            <a:ext cx="283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Montserrat"/>
                <a:ea typeface="Montserrat"/>
                <a:cs typeface="Montserrat"/>
                <a:sym typeface="Montserrat"/>
              </a:rPr>
              <a:t>THE startup AI tool</a:t>
            </a:r>
            <a:br>
              <a:rPr lang="de" b="1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>
                <a:latin typeface="Montserrat Medium"/>
                <a:ea typeface="Montserrat Medium"/>
                <a:cs typeface="Montserrat Medium"/>
                <a:sym typeface="Montserrat Medium"/>
              </a:rPr>
              <a:t>est. 2025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156298" y="2261775"/>
            <a:ext cx="283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800" b="1"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69" name="Google Shape;169;p21"/>
          <p:cNvGrpSpPr/>
          <p:nvPr/>
        </p:nvGrpSpPr>
        <p:grpSpPr>
          <a:xfrm>
            <a:off x="5393450" y="1442775"/>
            <a:ext cx="2750900" cy="2599700"/>
            <a:chOff x="5393450" y="1442775"/>
            <a:chExt cx="2750900" cy="2599700"/>
          </a:xfrm>
        </p:grpSpPr>
        <p:pic>
          <p:nvPicPr>
            <p:cNvPr id="170" name="Google Shape;170;p21"/>
            <p:cNvPicPr preferRelativeResize="0"/>
            <p:nvPr/>
          </p:nvPicPr>
          <p:blipFill rotWithShape="1">
            <a:blip r:embed="rId4">
              <a:alphaModFix/>
            </a:blip>
            <a:srcRect l="11011" r="9077"/>
            <a:stretch/>
          </p:blipFill>
          <p:spPr>
            <a:xfrm>
              <a:off x="5393450" y="1442775"/>
              <a:ext cx="2750900" cy="259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53500" y="2478100"/>
              <a:ext cx="2630799" cy="529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265500" y="169353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1"/>
          </p:nvPr>
        </p:nvSpPr>
        <p:spPr>
          <a:xfrm>
            <a:off x="645450" y="3010600"/>
            <a:ext cx="3285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latin typeface="Montserrat Medium"/>
                <a:ea typeface="Montserrat Medium"/>
                <a:cs typeface="Montserrat Medium"/>
                <a:sym typeface="Montserrat Medium"/>
              </a:rPr>
              <a:t>If not, spread the word!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823" y="4477748"/>
            <a:ext cx="1012951" cy="2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7200"/>
            <a:ext cx="2630799" cy="5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0A1B3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Macintosh PowerPoint</Application>
  <PresentationFormat>On-screen Show (16:9)</PresentationFormat>
  <Paragraphs>40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</vt:lpstr>
      <vt:lpstr>Lexend</vt:lpstr>
      <vt:lpstr>Arial</vt:lpstr>
      <vt:lpstr>Lexend Medium</vt:lpstr>
      <vt:lpstr>Montserrat Medium</vt:lpstr>
      <vt:lpstr>Montserrat</vt:lpstr>
      <vt:lpstr>Material</vt:lpstr>
      <vt:lpstr>PowerPoint Presentation</vt:lpstr>
      <vt:lpstr>Who would you trust with your money?</vt:lpstr>
      <vt:lpstr>The stressful life of a Wealth Manager</vt:lpstr>
      <vt:lpstr>Building on SIX’s expertise</vt:lpstr>
      <vt:lpstr>Solution: FinancePro</vt:lpstr>
      <vt:lpstr>PowerPoint Presentation</vt:lpstr>
      <vt:lpstr>Team</vt:lpstr>
      <vt:lpstr>The Next Step</vt:lpstr>
      <vt:lpstr>Questions?</vt:lpstr>
      <vt:lpstr>Appendix: Under the Hood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Elias Panner</cp:lastModifiedBy>
  <cp:revision>2</cp:revision>
  <dcterms:modified xsi:type="dcterms:W3CDTF">2025-03-21T02:27:38Z</dcterms:modified>
</cp:coreProperties>
</file>